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70" r:id="rId5"/>
    <p:sldId id="264" r:id="rId6"/>
    <p:sldId id="278" r:id="rId7"/>
    <p:sldId id="280" r:id="rId8"/>
    <p:sldId id="281" r:id="rId9"/>
    <p:sldId id="279" r:id="rId10"/>
    <p:sldId id="258" r:id="rId11"/>
    <p:sldId id="265" r:id="rId12"/>
    <p:sldId id="271" r:id="rId13"/>
    <p:sldId id="259" r:id="rId14"/>
    <p:sldId id="260" r:id="rId15"/>
    <p:sldId id="266" r:id="rId16"/>
    <p:sldId id="261" r:id="rId17"/>
    <p:sldId id="268" r:id="rId18"/>
    <p:sldId id="262" r:id="rId19"/>
    <p:sldId id="267" r:id="rId20"/>
    <p:sldId id="263" r:id="rId21"/>
    <p:sldId id="269" r:id="rId22"/>
    <p:sldId id="272" r:id="rId23"/>
    <p:sldId id="273" r:id="rId24"/>
    <p:sldId id="274" r:id="rId25"/>
    <p:sldId id="275" r:id="rId26"/>
    <p:sldId id="276" r:id="rId27"/>
    <p:sldId id="282"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74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ADAC43-EC3B-4AD7-8322-70ACDC15D98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273669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ADAC43-EC3B-4AD7-8322-70ACDC15D98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3014140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ADAC43-EC3B-4AD7-8322-70ACDC15D98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253691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ADAC43-EC3B-4AD7-8322-70ACDC15D98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301017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ADAC43-EC3B-4AD7-8322-70ACDC15D98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1232471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ADAC43-EC3B-4AD7-8322-70ACDC15D98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4239830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ADAC43-EC3B-4AD7-8322-70ACDC15D980}" type="datetimeFigureOut">
              <a:rPr lang="en-US" smtClean="0"/>
              <a:t>11/18/2021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3631517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ADAC43-EC3B-4AD7-8322-70ACDC15D980}" type="datetimeFigureOut">
              <a:rPr lang="en-US" smtClean="0"/>
              <a:t>11/18/2021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2058151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ADAC43-EC3B-4AD7-8322-70ACDC15D980}" type="datetimeFigureOut">
              <a:rPr lang="en-US" smtClean="0"/>
              <a:t>11/18/2021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2300536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ADAC43-EC3B-4AD7-8322-70ACDC15D98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1276798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ADAC43-EC3B-4AD7-8322-70ACDC15D98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7B697-DF84-4C7B-896D-044816BF62C1}" type="slidenum">
              <a:rPr lang="en-US" smtClean="0"/>
              <a:t>‹#›</a:t>
            </a:fld>
            <a:endParaRPr lang="en-US"/>
          </a:p>
        </p:txBody>
      </p:sp>
    </p:spTree>
    <p:extLst>
      <p:ext uri="{BB962C8B-B14F-4D97-AF65-F5344CB8AC3E}">
        <p14:creationId xmlns:p14="http://schemas.microsoft.com/office/powerpoint/2010/main" val="2257688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ADAC43-EC3B-4AD7-8322-70ACDC15D980}" type="datetimeFigureOut">
              <a:rPr lang="en-US" smtClean="0"/>
              <a:t>11/18/2021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7B697-DF84-4C7B-896D-044816BF62C1}" type="slidenum">
              <a:rPr lang="en-US" smtClean="0"/>
              <a:t>‹#›</a:t>
            </a:fld>
            <a:endParaRPr lang="en-US"/>
          </a:p>
        </p:txBody>
      </p:sp>
    </p:spTree>
    <p:extLst>
      <p:ext uri="{BB962C8B-B14F-4D97-AF65-F5344CB8AC3E}">
        <p14:creationId xmlns:p14="http://schemas.microsoft.com/office/powerpoint/2010/main" val="160040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7004621"/>
          </a:xfrm>
          <a:prstGeom prst="rect">
            <a:avLst/>
          </a:prstGeom>
        </p:spPr>
      </p:pic>
      <p:sp>
        <p:nvSpPr>
          <p:cNvPr id="2" name="Title 1"/>
          <p:cNvSpPr>
            <a:spLocks noGrp="1"/>
          </p:cNvSpPr>
          <p:nvPr>
            <p:ph type="ctrTitle"/>
          </p:nvPr>
        </p:nvSpPr>
        <p:spPr>
          <a:ln>
            <a:solidFill>
              <a:srgbClr val="747474"/>
            </a:solidFill>
          </a:ln>
        </p:spPr>
        <p:txBody>
          <a:bodyPr>
            <a:normAutofit fontScale="90000"/>
          </a:bodyPr>
          <a:lstStyle/>
          <a:p>
            <a:r>
              <a:rPr lang="en-US" dirty="0">
                <a:solidFill>
                  <a:schemeClr val="accent2">
                    <a:lumMod val="75000"/>
                  </a:schemeClr>
                </a:solidFill>
                <a:effectLst>
                  <a:outerShdw blurRad="38100" dist="38100" dir="2700000" algn="tl">
                    <a:srgbClr val="000000">
                      <a:alpha val="43137"/>
                    </a:srgbClr>
                  </a:outerShdw>
                </a:effectLst>
                <a:latin typeface="Arial Black" panose="020B0A04020102020204" pitchFamily="34" charset="0"/>
              </a:rPr>
              <a:t>Th</a:t>
            </a:r>
            <a:r>
              <a:rPr lang="en-US" dirty="0" smtClean="0">
                <a:solidFill>
                  <a:schemeClr val="accent2">
                    <a:lumMod val="75000"/>
                  </a:schemeClr>
                </a:solidFill>
                <a:effectLst>
                  <a:outerShdw blurRad="38100" dist="38100" dir="2700000" algn="tl">
                    <a:srgbClr val="000000">
                      <a:alpha val="43137"/>
                    </a:srgbClr>
                  </a:outerShdw>
                </a:effectLst>
                <a:latin typeface="Arial Black" panose="020B0A04020102020204" pitchFamily="34" charset="0"/>
              </a:rPr>
              <a:t>e Cecil Township Agricultural Security Area</a:t>
            </a:r>
            <a:endParaRPr lang="en-US" dirty="0">
              <a:solidFill>
                <a:schemeClr val="accent2">
                  <a:lumMod val="75000"/>
                </a:schemeClr>
              </a:solidFill>
              <a:effectLst>
                <a:outerShdw blurRad="38100" dist="38100" dir="2700000" algn="tl">
                  <a:srgbClr val="000000">
                    <a:alpha val="43137"/>
                  </a:srgbClr>
                </a:outerShdw>
              </a:effectLst>
              <a:latin typeface="Arial Black" panose="020B0A04020102020204" pitchFamily="34" charset="0"/>
            </a:endParaRPr>
          </a:p>
        </p:txBody>
      </p:sp>
      <p:sp>
        <p:nvSpPr>
          <p:cNvPr id="3" name="Subtitle 2"/>
          <p:cNvSpPr>
            <a:spLocks noGrp="1"/>
          </p:cNvSpPr>
          <p:nvPr>
            <p:ph type="subTitle" idx="1"/>
          </p:nvPr>
        </p:nvSpPr>
        <p:spPr/>
        <p:txBody>
          <a:bodyPr/>
          <a:lstStyle/>
          <a:p>
            <a:r>
              <a:rPr lang="en-US" b="1" dirty="0" smtClean="0">
                <a:solidFill>
                  <a:schemeClr val="accent2">
                    <a:lumMod val="75000"/>
                  </a:schemeClr>
                </a:solidFill>
                <a:effectLst>
                  <a:outerShdw blurRad="38100" dist="38100" dir="2700000" algn="tl">
                    <a:srgbClr val="000000">
                      <a:alpha val="43137"/>
                    </a:srgbClr>
                  </a:outerShdw>
                </a:effectLst>
              </a:rPr>
              <a:t>October, 2021</a:t>
            </a:r>
            <a:endParaRPr lang="en-US"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75652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Who Can Participate? </a:t>
            </a:r>
          </a:p>
        </p:txBody>
      </p:sp>
      <p:sp>
        <p:nvSpPr>
          <p:cNvPr id="3" name="Content Placeholder 2"/>
          <p:cNvSpPr>
            <a:spLocks noGrp="1"/>
          </p:cNvSpPr>
          <p:nvPr>
            <p:ph idx="1"/>
          </p:nvPr>
        </p:nvSpPr>
        <p:spPr/>
        <p:txBody>
          <a:bodyPr>
            <a:normAutofit/>
          </a:bodyPr>
          <a:lstStyle/>
          <a:p>
            <a:pPr marL="0" indent="0">
              <a:buNone/>
            </a:pPr>
            <a:r>
              <a:rPr lang="en-US" dirty="0"/>
              <a:t>Landowners with property that meets the following conditions may apply to be in an Agricultural Security Area: </a:t>
            </a:r>
            <a:endParaRPr lang="en-US" dirty="0" smtClean="0"/>
          </a:p>
          <a:p>
            <a:pPr marL="0" indent="0">
              <a:buNone/>
            </a:pPr>
            <a:endParaRPr lang="en-US" dirty="0"/>
          </a:p>
          <a:p>
            <a:pPr lvl="1"/>
            <a:r>
              <a:rPr lang="en-US" dirty="0"/>
              <a:t>Noncontiguous farm parcels must be comprised of 10 acres in size or </a:t>
            </a:r>
            <a:r>
              <a:rPr lang="en-US" dirty="0" smtClean="0"/>
              <a:t>more </a:t>
            </a:r>
            <a:r>
              <a:rPr lang="en-US" b="1" u="sng" dirty="0"/>
              <a:t>or</a:t>
            </a:r>
            <a:r>
              <a:rPr lang="en-US" dirty="0"/>
              <a:t> have an anticipated yearly gross income of at least $2,000 from agricultural production. </a:t>
            </a:r>
            <a:endParaRPr lang="en-US" dirty="0" smtClean="0"/>
          </a:p>
          <a:p>
            <a:pPr marL="457200" lvl="1" indent="0">
              <a:buNone/>
            </a:pPr>
            <a:endParaRPr lang="en-US" dirty="0" smtClean="0"/>
          </a:p>
          <a:p>
            <a:pPr marL="457200" lvl="1" indent="0">
              <a:buNone/>
            </a:pPr>
            <a:r>
              <a:rPr lang="en-US" dirty="0" smtClean="0"/>
              <a:t>NOTE: The </a:t>
            </a:r>
            <a:r>
              <a:rPr lang="en-US" dirty="0"/>
              <a:t>farm tracts that are required in order to create a new 250-acre or larger Agricultural Security Area do not have to be under the same ownership or even be located in the same municipality. </a:t>
            </a:r>
            <a:endParaRPr lang="en-US" dirty="0" smtClean="0"/>
          </a:p>
          <a:p>
            <a:pPr marL="457200" lvl="1" indent="0">
              <a:buNone/>
            </a:pPr>
            <a:endParaRPr lang="en-US" dirty="0"/>
          </a:p>
        </p:txBody>
      </p:sp>
    </p:spTree>
    <p:extLst>
      <p:ext uri="{BB962C8B-B14F-4D97-AF65-F5344CB8AC3E}">
        <p14:creationId xmlns:p14="http://schemas.microsoft.com/office/powerpoint/2010/main" val="4100629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Who Can Participate? </a:t>
            </a:r>
            <a:r>
              <a:rPr lang="en-US" dirty="0" smtClean="0">
                <a:solidFill>
                  <a:schemeClr val="accent2">
                    <a:lumMod val="75000"/>
                  </a:schemeClr>
                </a:solidFill>
              </a:rPr>
              <a:t>(cont.)</a:t>
            </a:r>
            <a:endParaRPr lang="en-US" dirty="0"/>
          </a:p>
        </p:txBody>
      </p:sp>
      <p:sp>
        <p:nvSpPr>
          <p:cNvPr id="3" name="Content Placeholder 2"/>
          <p:cNvSpPr>
            <a:spLocks noGrp="1"/>
          </p:cNvSpPr>
          <p:nvPr>
            <p:ph idx="1"/>
          </p:nvPr>
        </p:nvSpPr>
        <p:spPr/>
        <p:txBody>
          <a:bodyPr/>
          <a:lstStyle/>
          <a:p>
            <a:pPr lvl="1"/>
            <a:r>
              <a:rPr lang="en-US" sz="2800" dirty="0"/>
              <a:t>The property must be viable agricultural land. Cropland, pasture, and woodland can all be included in an Agricultural Security Area. </a:t>
            </a:r>
          </a:p>
          <a:p>
            <a:pPr lvl="1"/>
            <a:r>
              <a:rPr lang="en-US" sz="2800" dirty="0"/>
              <a:t>Land proposed must have soils that are conducive to agriculture. This factor will ,be automatically satisfied if at least 50% of the soils are classified in Classes I-IV or if the soil is currently in active farm use and is being maintained in accordance with a soil erosion and sedimentation plan</a:t>
            </a:r>
            <a:r>
              <a:rPr lang="en-US" dirty="0"/>
              <a:t>. </a:t>
            </a:r>
          </a:p>
          <a:p>
            <a:endParaRPr lang="en-US" dirty="0"/>
          </a:p>
          <a:p>
            <a:endParaRPr lang="en-US" dirty="0"/>
          </a:p>
        </p:txBody>
      </p:sp>
    </p:spTree>
    <p:extLst>
      <p:ext uri="{BB962C8B-B14F-4D97-AF65-F5344CB8AC3E}">
        <p14:creationId xmlns:p14="http://schemas.microsoft.com/office/powerpoint/2010/main" val="7391658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Who Can Participate? (cont.)</a:t>
            </a:r>
            <a:endParaRPr lang="en-US" dirty="0"/>
          </a:p>
        </p:txBody>
      </p:sp>
      <p:sp>
        <p:nvSpPr>
          <p:cNvPr id="3" name="Content Placeholder 2"/>
          <p:cNvSpPr>
            <a:spLocks noGrp="1"/>
          </p:cNvSpPr>
          <p:nvPr>
            <p:ph idx="1"/>
          </p:nvPr>
        </p:nvSpPr>
        <p:spPr/>
        <p:txBody>
          <a:bodyPr/>
          <a:lstStyle/>
          <a:p>
            <a:pPr lvl="1"/>
            <a:r>
              <a:rPr lang="en-US" sz="2800" dirty="0"/>
              <a:t>The property must be zoned to permit agricultural uses, but does not need to be zoned to exclude other uses. </a:t>
            </a:r>
          </a:p>
          <a:p>
            <a:pPr lvl="1"/>
            <a:r>
              <a:rPr lang="en-US" sz="2800" dirty="0"/>
              <a:t>Additional factors to be considered are the extent and nature of farm improvements, anticipated trends in agricultural economic and technological conditions, and any other relevant factors. </a:t>
            </a:r>
          </a:p>
          <a:p>
            <a:pPr marL="0" indent="0">
              <a:buNone/>
            </a:pPr>
            <a:endParaRPr lang="en-US" dirty="0"/>
          </a:p>
        </p:txBody>
      </p:sp>
    </p:spTree>
    <p:extLst>
      <p:ext uri="{BB962C8B-B14F-4D97-AF65-F5344CB8AC3E}">
        <p14:creationId xmlns:p14="http://schemas.microsoft.com/office/powerpoint/2010/main" val="3334996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Participation</a:t>
            </a:r>
            <a:endParaRPr lang="en-US" dirty="0">
              <a:solidFill>
                <a:schemeClr val="accent2">
                  <a:lumMod val="75000"/>
                </a:schemeClr>
              </a:solidFill>
            </a:endParaRPr>
          </a:p>
        </p:txBody>
      </p:sp>
      <p:sp>
        <p:nvSpPr>
          <p:cNvPr id="3" name="Content Placeholder 2"/>
          <p:cNvSpPr>
            <a:spLocks noGrp="1"/>
          </p:cNvSpPr>
          <p:nvPr>
            <p:ph idx="1"/>
          </p:nvPr>
        </p:nvSpPr>
        <p:spPr/>
        <p:txBody>
          <a:bodyPr/>
          <a:lstStyle/>
          <a:p>
            <a:r>
              <a:rPr lang="en-US" dirty="0" smtClean="0"/>
              <a:t>Participation </a:t>
            </a:r>
            <a:r>
              <a:rPr lang="en-US" dirty="0"/>
              <a:t>in the Agricultural Security Area is available on a voluntary basis </a:t>
            </a:r>
            <a:endParaRPr lang="en-US" dirty="0" smtClean="0"/>
          </a:p>
          <a:p>
            <a:r>
              <a:rPr lang="en-US" dirty="0" smtClean="0"/>
              <a:t>Landowners must be within </a:t>
            </a:r>
            <a:r>
              <a:rPr lang="en-US" dirty="0"/>
              <a:t>the jurisdiction of the governing </a:t>
            </a:r>
            <a:r>
              <a:rPr lang="en-US" dirty="0" smtClean="0"/>
              <a:t>body </a:t>
            </a:r>
          </a:p>
          <a:p>
            <a:r>
              <a:rPr lang="en-US" dirty="0" smtClean="0"/>
              <a:t>If </a:t>
            </a:r>
            <a:r>
              <a:rPr lang="en-US" dirty="0"/>
              <a:t>a landowner wishes to enroll in the Agricultural Security Area after the Area is originally established, he or she may still enroll. </a:t>
            </a:r>
          </a:p>
        </p:txBody>
      </p:sp>
    </p:spTree>
    <p:extLst>
      <p:ext uri="{BB962C8B-B14F-4D97-AF65-F5344CB8AC3E}">
        <p14:creationId xmlns:p14="http://schemas.microsoft.com/office/powerpoint/2010/main" val="35344172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Benefits of Enrolling Land </a:t>
            </a:r>
            <a:r>
              <a:rPr lang="en-US" dirty="0" smtClean="0">
                <a:solidFill>
                  <a:schemeClr val="accent2">
                    <a:lumMod val="75000"/>
                  </a:schemeClr>
                </a:solidFill>
              </a:rPr>
              <a:t>(cont.)</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An </a:t>
            </a:r>
            <a:r>
              <a:rPr lang="en-US" dirty="0"/>
              <a:t>ASA designation is a prerequisite for eligibility in a county farmland preservation program. </a:t>
            </a:r>
            <a:endParaRPr lang="en-US" dirty="0" smtClean="0"/>
          </a:p>
          <a:p>
            <a:r>
              <a:rPr lang="en-US" dirty="0" smtClean="0"/>
              <a:t>In </a:t>
            </a:r>
            <a:r>
              <a:rPr lang="en-US" dirty="0"/>
              <a:t>counties that have established farmland preservation programs under the Agricultural Area Security Law, farms located in an ASA consisting of at least 500 acres may apply for the purchase of an agricultural conservation easement by the Commonwealth. </a:t>
            </a:r>
          </a:p>
        </p:txBody>
      </p:sp>
    </p:spTree>
    <p:extLst>
      <p:ext uri="{BB962C8B-B14F-4D97-AF65-F5344CB8AC3E}">
        <p14:creationId xmlns:p14="http://schemas.microsoft.com/office/powerpoint/2010/main" val="38401351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Benefits of Enrolling Land </a:t>
            </a:r>
            <a:endParaRPr lang="en-US" dirty="0"/>
          </a:p>
        </p:txBody>
      </p:sp>
      <p:sp>
        <p:nvSpPr>
          <p:cNvPr id="3" name="Content Placeholder 2"/>
          <p:cNvSpPr>
            <a:spLocks noGrp="1"/>
          </p:cNvSpPr>
          <p:nvPr>
            <p:ph idx="1"/>
          </p:nvPr>
        </p:nvSpPr>
        <p:spPr/>
        <p:txBody>
          <a:bodyPr/>
          <a:lstStyle/>
          <a:p>
            <a:r>
              <a:rPr lang="en-US" dirty="0"/>
              <a:t>Municipalities are not permitted to enact local laws or ordinances that would unreasonably restrict farm structures or farm practices within the ASA. </a:t>
            </a:r>
          </a:p>
          <a:p>
            <a:r>
              <a:rPr lang="en-US" dirty="0"/>
              <a:t>Any municipal law or ordinance which defines or prohibits a public nuisance must exclude any agricultural activity or operation that uses normal farming practices within an ASA. This serves as a check against municipal ordinances that may unreasonably restrict agriculture. </a:t>
            </a:r>
          </a:p>
          <a:p>
            <a:r>
              <a:rPr lang="en-US" dirty="0"/>
              <a:t>All Commonwealth agencies must encourage the maintenance of viable farming in </a:t>
            </a:r>
            <a:r>
              <a:rPr lang="en-US" dirty="0" err="1"/>
              <a:t>ASAs</a:t>
            </a:r>
            <a:r>
              <a:rPr lang="en-US" dirty="0"/>
              <a:t>. </a:t>
            </a:r>
          </a:p>
          <a:p>
            <a:pPr marL="0" indent="0">
              <a:buNone/>
            </a:pPr>
            <a:endParaRPr lang="en-US" dirty="0"/>
          </a:p>
        </p:txBody>
      </p:sp>
    </p:spTree>
    <p:extLst>
      <p:ext uri="{BB962C8B-B14F-4D97-AF65-F5344CB8AC3E}">
        <p14:creationId xmlns:p14="http://schemas.microsoft.com/office/powerpoint/2010/main" val="16713656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Benefits of Enrolling Land (cont.)</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Generally, no Commonwealth agency which has powers of eminent domain may condemn land within an Agricultural Security Area that is being used for productive agricultural purposes (not including the growing of timber) unless prior approval has been obtained from the Agricultural Lands Condemnation Approval Board (</a:t>
            </a:r>
            <a:r>
              <a:rPr lang="en-US" dirty="0" err="1" smtClean="0"/>
              <a:t>ALCAB</a:t>
            </a:r>
            <a:r>
              <a:rPr lang="en-US" dirty="0" smtClean="0"/>
              <a:t>). </a:t>
            </a:r>
          </a:p>
          <a:p>
            <a:r>
              <a:rPr lang="en-US" dirty="0" smtClean="0"/>
              <a:t>The ASA designation does not restrict the use of the property by the farmer. The farmer or any subsequent owners may develop, sell, or subdivide the property in any manner authorized by local zoning and subdivision and land development regulations. </a:t>
            </a:r>
          </a:p>
          <a:p>
            <a:endParaRPr lang="en-US" dirty="0"/>
          </a:p>
        </p:txBody>
      </p:sp>
    </p:spTree>
    <p:extLst>
      <p:ext uri="{BB962C8B-B14F-4D97-AF65-F5344CB8AC3E}">
        <p14:creationId xmlns:p14="http://schemas.microsoft.com/office/powerpoint/2010/main" val="40005508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Benefits of Enrolling Land (cont.)</a:t>
            </a:r>
            <a:endParaRPr lang="en-US" dirty="0"/>
          </a:p>
        </p:txBody>
      </p:sp>
      <p:sp>
        <p:nvSpPr>
          <p:cNvPr id="3" name="Content Placeholder 2"/>
          <p:cNvSpPr>
            <a:spLocks noGrp="1"/>
          </p:cNvSpPr>
          <p:nvPr>
            <p:ph idx="1"/>
          </p:nvPr>
        </p:nvSpPr>
        <p:spPr/>
        <p:txBody>
          <a:bodyPr/>
          <a:lstStyle/>
          <a:p>
            <a:r>
              <a:rPr lang="en-US" dirty="0"/>
              <a:t>The farmer is obligated to maintain the ASA status of the farm for seven years after the initial application. After the initial seven year period, the farmer may have the ASA designation removed at any time by submitting a written request to the municipality. </a:t>
            </a:r>
            <a:endParaRPr lang="en-US" dirty="0" smtClean="0"/>
          </a:p>
          <a:p>
            <a:r>
              <a:rPr lang="en-US" dirty="0"/>
              <a:t>The ASA designation will stay with the property when it is sold or subdivided. </a:t>
            </a:r>
          </a:p>
          <a:p>
            <a:pPr marL="0" indent="0">
              <a:buNone/>
            </a:pPr>
            <a:endParaRPr lang="en-US" dirty="0"/>
          </a:p>
          <a:p>
            <a:endParaRPr lang="en-US" dirty="0"/>
          </a:p>
        </p:txBody>
      </p:sp>
    </p:spTree>
    <p:extLst>
      <p:ext uri="{BB962C8B-B14F-4D97-AF65-F5344CB8AC3E}">
        <p14:creationId xmlns:p14="http://schemas.microsoft.com/office/powerpoint/2010/main" val="542195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Benefits of Enrolling Land (cont.)</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The only way a property can be removed from an ASA is through the action of the property owner or through a formal hearing process conducted by the municipality. </a:t>
            </a:r>
          </a:p>
          <a:p>
            <a:r>
              <a:rPr lang="en-US" dirty="0"/>
              <a:t>The municipality may review the ASA every seven years or during the seven year period if there has been significant change of use of the properties located within the ASA. </a:t>
            </a:r>
          </a:p>
          <a:p>
            <a:pPr marL="0" indent="0">
              <a:buNone/>
            </a:pPr>
            <a:endParaRPr lang="en-US" dirty="0" smtClean="0"/>
          </a:p>
          <a:p>
            <a:endParaRPr lang="en-US" dirty="0"/>
          </a:p>
        </p:txBody>
      </p:sp>
    </p:spTree>
    <p:extLst>
      <p:ext uri="{BB962C8B-B14F-4D97-AF65-F5344CB8AC3E}">
        <p14:creationId xmlns:p14="http://schemas.microsoft.com/office/powerpoint/2010/main" val="4264998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Benefits of Enrolling Land (cont.)</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The </a:t>
            </a:r>
            <a:r>
              <a:rPr lang="en-US" dirty="0"/>
              <a:t>property owners of the ASA designated property must be notified in writing of the review. If the municipality fails to review the ASA at the seven year interval, the ASA is automatically renewed for an additional seven years. </a:t>
            </a:r>
            <a:endParaRPr lang="en-US" dirty="0" smtClean="0"/>
          </a:p>
          <a:p>
            <a:r>
              <a:rPr lang="en-US" dirty="0"/>
              <a:t>The ASA designation will stay with the property when it is sold or </a:t>
            </a:r>
            <a:r>
              <a:rPr lang="en-US" dirty="0" smtClean="0"/>
              <a:t>subdivided if remainder is 10 acres or more. </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3953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Materials For The ASA Review</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Agricultural Security Area Handbook</a:t>
            </a:r>
          </a:p>
          <a:p>
            <a:r>
              <a:rPr lang="en-US" dirty="0" smtClean="0"/>
              <a:t>Agricultural Security Law</a:t>
            </a:r>
          </a:p>
          <a:p>
            <a:r>
              <a:rPr lang="en-US" dirty="0" smtClean="0"/>
              <a:t>Ordinance’s Establishing and Continuing the ASA</a:t>
            </a:r>
          </a:p>
          <a:p>
            <a:pPr lvl="1"/>
            <a:r>
              <a:rPr lang="en-US" dirty="0" smtClean="0"/>
              <a:t>Ordinance No: 8-1993   Added 51 parcels totaling 3,935.19947 acres</a:t>
            </a:r>
          </a:p>
          <a:p>
            <a:pPr lvl="1"/>
            <a:r>
              <a:rPr lang="en-US" dirty="0" smtClean="0"/>
              <a:t>Ordinance No: 3-1995   Added 16 parcels totaling 261.3571 acres </a:t>
            </a:r>
          </a:p>
          <a:p>
            <a:pPr lvl="1"/>
            <a:r>
              <a:rPr lang="en-US" dirty="0" smtClean="0"/>
              <a:t>Ordinance No: 6-1999   Added 5 parcels totaling 138.30 acres</a:t>
            </a:r>
          </a:p>
          <a:p>
            <a:pPr lvl="1"/>
            <a:endParaRPr lang="en-US" dirty="0"/>
          </a:p>
          <a:p>
            <a:pPr marL="457200" lvl="1" indent="0">
              <a:buNone/>
            </a:pPr>
            <a:r>
              <a:rPr lang="en-US" dirty="0" smtClean="0"/>
              <a:t>No additional Ordinances were adopted by the BOS after June 1999. Additional parcels totaling 172.612 acres were added between 1999 and 2021.  </a:t>
            </a:r>
          </a:p>
          <a:p>
            <a:pPr marL="457200" lvl="1" indent="0">
              <a:buNone/>
            </a:pPr>
            <a:r>
              <a:rPr lang="en-US" dirty="0" smtClean="0"/>
              <a:t> </a:t>
            </a:r>
            <a:endParaRPr lang="en-US" dirty="0"/>
          </a:p>
        </p:txBody>
      </p:sp>
    </p:spTree>
    <p:extLst>
      <p:ext uri="{BB962C8B-B14F-4D97-AF65-F5344CB8AC3E}">
        <p14:creationId xmlns:p14="http://schemas.microsoft.com/office/powerpoint/2010/main" val="8649142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Benefits of Enrolling Land (cont.)</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only way a property can be removed from an ASA is through the action of the property owner or through a formal hearing process conducted by the municipality. </a:t>
            </a:r>
          </a:p>
          <a:p>
            <a:r>
              <a:rPr lang="en-US" dirty="0"/>
              <a:t>The municipality may review the ASA every seven years or during the seven year period if there has been significant change of use of the properties located within the ASA. </a:t>
            </a:r>
          </a:p>
          <a:p>
            <a:endParaRPr lang="en-US" dirty="0"/>
          </a:p>
        </p:txBody>
      </p:sp>
    </p:spTree>
    <p:extLst>
      <p:ext uri="{BB962C8B-B14F-4D97-AF65-F5344CB8AC3E}">
        <p14:creationId xmlns:p14="http://schemas.microsoft.com/office/powerpoint/2010/main" val="19716756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Benefits of Enrolling Land (cont.)</a:t>
            </a:r>
            <a:endParaRPr lang="en-US" dirty="0"/>
          </a:p>
        </p:txBody>
      </p:sp>
      <p:sp>
        <p:nvSpPr>
          <p:cNvPr id="3" name="Content Placeholder 2"/>
          <p:cNvSpPr>
            <a:spLocks noGrp="1"/>
          </p:cNvSpPr>
          <p:nvPr>
            <p:ph idx="1"/>
          </p:nvPr>
        </p:nvSpPr>
        <p:spPr/>
        <p:txBody>
          <a:bodyPr/>
          <a:lstStyle/>
          <a:p>
            <a:r>
              <a:rPr lang="en-US" dirty="0"/>
              <a:t>The property owners of the ASA designated property must be notified in writing of the review. If the municipality fails to review the ASA at the seven year interval, the ASA is automatically renewed for an additional seven years. </a:t>
            </a:r>
          </a:p>
          <a:p>
            <a:pPr marL="0" indent="0">
              <a:buNone/>
            </a:pPr>
            <a:endParaRPr lang="en-US" dirty="0"/>
          </a:p>
        </p:txBody>
      </p:sp>
    </p:spTree>
    <p:extLst>
      <p:ext uri="{BB962C8B-B14F-4D97-AF65-F5344CB8AC3E}">
        <p14:creationId xmlns:p14="http://schemas.microsoft.com/office/powerpoint/2010/main" val="36597477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5166"/>
            <a:ext cx="10515600" cy="1325563"/>
          </a:xfrm>
        </p:spPr>
        <p:txBody>
          <a:bodyPr/>
          <a:lstStyle/>
          <a:p>
            <a:r>
              <a:rPr lang="en-US" dirty="0" smtClean="0">
                <a:solidFill>
                  <a:schemeClr val="accent2">
                    <a:lumMod val="75000"/>
                  </a:schemeClr>
                </a:solidFill>
              </a:rPr>
              <a:t>Planning Commission’s Role in the ASA Seven Year Review Process</a:t>
            </a:r>
            <a:endParaRPr lang="en-US" dirty="0">
              <a:solidFill>
                <a:schemeClr val="accent2">
                  <a:lumMod val="75000"/>
                </a:schemeClr>
              </a:solidFill>
            </a:endParaRPr>
          </a:p>
        </p:txBody>
      </p:sp>
      <p:sp>
        <p:nvSpPr>
          <p:cNvPr id="3" name="Content Placeholder 2"/>
          <p:cNvSpPr>
            <a:spLocks noGrp="1"/>
          </p:cNvSpPr>
          <p:nvPr>
            <p:ph idx="1"/>
          </p:nvPr>
        </p:nvSpPr>
        <p:spPr/>
        <p:txBody>
          <a:bodyPr/>
          <a:lstStyle/>
          <a:p>
            <a:pPr marL="0" indent="0">
              <a:buNone/>
            </a:pPr>
            <a:r>
              <a:rPr lang="en-US" dirty="0" smtClean="0"/>
              <a:t>The hierarchy</a:t>
            </a:r>
          </a:p>
          <a:p>
            <a:pPr marL="0" indent="0">
              <a:buNone/>
            </a:pPr>
            <a:endParaRPr lang="en-US" dirty="0"/>
          </a:p>
          <a:p>
            <a:pPr marL="0" indent="0">
              <a:buNone/>
            </a:pPr>
            <a:r>
              <a:rPr lang="en-US" dirty="0" smtClean="0"/>
              <a:t>	1.</a:t>
            </a:r>
            <a:r>
              <a:rPr lang="en-US" dirty="0"/>
              <a:t> </a:t>
            </a:r>
            <a:r>
              <a:rPr lang="en-US" dirty="0" smtClean="0"/>
              <a:t>Pennsylvania Agriculture Department</a:t>
            </a:r>
          </a:p>
          <a:p>
            <a:pPr marL="0" indent="0">
              <a:buNone/>
            </a:pPr>
            <a:r>
              <a:rPr lang="en-US" dirty="0"/>
              <a:t>	</a:t>
            </a:r>
            <a:r>
              <a:rPr lang="en-US" dirty="0" smtClean="0"/>
              <a:t>2. Washington County Planning Commission</a:t>
            </a:r>
          </a:p>
          <a:p>
            <a:pPr marL="0" indent="0">
              <a:buNone/>
            </a:pPr>
            <a:r>
              <a:rPr lang="en-US" dirty="0"/>
              <a:t>	</a:t>
            </a:r>
            <a:r>
              <a:rPr lang="en-US" dirty="0" smtClean="0"/>
              <a:t>3. Cecil Township Planning Commission</a:t>
            </a:r>
          </a:p>
          <a:p>
            <a:pPr marL="0" indent="0">
              <a:buNone/>
            </a:pPr>
            <a:r>
              <a:rPr lang="en-US" dirty="0"/>
              <a:t>	4</a:t>
            </a:r>
            <a:r>
              <a:rPr lang="en-US" dirty="0" smtClean="0"/>
              <a:t>. The ASA Committee</a:t>
            </a:r>
            <a:endParaRPr lang="en-US" dirty="0"/>
          </a:p>
        </p:txBody>
      </p:sp>
    </p:spTree>
    <p:extLst>
      <p:ext uri="{BB962C8B-B14F-4D97-AF65-F5344CB8AC3E}">
        <p14:creationId xmlns:p14="http://schemas.microsoft.com/office/powerpoint/2010/main" val="16404970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Planning Commission’s Role in the ASA Seven Year Review Process</a:t>
            </a:r>
            <a:endParaRPr lang="en-US" dirty="0"/>
          </a:p>
        </p:txBody>
      </p:sp>
      <p:sp>
        <p:nvSpPr>
          <p:cNvPr id="3" name="Content Placeholder 2"/>
          <p:cNvSpPr>
            <a:spLocks noGrp="1"/>
          </p:cNvSpPr>
          <p:nvPr>
            <p:ph idx="1"/>
          </p:nvPr>
        </p:nvSpPr>
        <p:spPr/>
        <p:txBody>
          <a:bodyPr/>
          <a:lstStyle/>
          <a:p>
            <a:r>
              <a:rPr lang="en-US" dirty="0" smtClean="0"/>
              <a:t>Review the work of the ASA Committee on the seven year review</a:t>
            </a:r>
          </a:p>
          <a:p>
            <a:r>
              <a:rPr lang="en-US" dirty="0" smtClean="0"/>
              <a:t>Accept, modify or deny ASA Committee recommendations on the seven year review</a:t>
            </a:r>
          </a:p>
          <a:p>
            <a:r>
              <a:rPr lang="en-US" dirty="0" smtClean="0"/>
              <a:t>Advance the seven year review to the Board of Supervisors a/k/a “the governing body”</a:t>
            </a:r>
            <a:endParaRPr lang="en-US" dirty="0"/>
          </a:p>
        </p:txBody>
      </p:sp>
    </p:spTree>
    <p:extLst>
      <p:ext uri="{BB962C8B-B14F-4D97-AF65-F5344CB8AC3E}">
        <p14:creationId xmlns:p14="http://schemas.microsoft.com/office/powerpoint/2010/main" val="34784841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Schedule of Events</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fontScale="92500" lnSpcReduction="20000"/>
          </a:bodyPr>
          <a:lstStyle/>
          <a:p>
            <a:r>
              <a:rPr lang="en-US" dirty="0"/>
              <a:t>October 15, 2021</a:t>
            </a:r>
          </a:p>
          <a:p>
            <a:pPr lvl="0"/>
            <a:r>
              <a:rPr lang="en-US" dirty="0"/>
              <a:t>Run ad in the Washington Observer for the upcoming Seven Year Review of the ASA</a:t>
            </a:r>
          </a:p>
          <a:p>
            <a:pPr lvl="1"/>
            <a:r>
              <a:rPr lang="en-US" dirty="0"/>
              <a:t>30-day prior to review governing body review starting November 15, 2021</a:t>
            </a:r>
          </a:p>
          <a:p>
            <a:pPr lvl="0"/>
            <a:r>
              <a:rPr lang="en-US" dirty="0"/>
              <a:t>Mail notices and letters to current participants in the ASA (100 plus)</a:t>
            </a:r>
          </a:p>
          <a:p>
            <a:pPr lvl="0"/>
            <a:r>
              <a:rPr lang="en-US" dirty="0"/>
              <a:t>Post the notices in the at least five different locations in Cecil Township</a:t>
            </a:r>
          </a:p>
          <a:p>
            <a:pPr lvl="1"/>
            <a:r>
              <a:rPr lang="en-US" dirty="0"/>
              <a:t>All Cecil Post Offices</a:t>
            </a:r>
          </a:p>
          <a:p>
            <a:pPr lvl="1"/>
            <a:r>
              <a:rPr lang="en-US" dirty="0"/>
              <a:t>Lawrence Post Office</a:t>
            </a:r>
          </a:p>
          <a:p>
            <a:pPr lvl="1"/>
            <a:r>
              <a:rPr lang="en-US" dirty="0"/>
              <a:t>All fire departments</a:t>
            </a:r>
          </a:p>
          <a:p>
            <a:pPr lvl="1"/>
            <a:r>
              <a:rPr lang="en-US" dirty="0"/>
              <a:t>Lawrence Community Center</a:t>
            </a:r>
          </a:p>
          <a:p>
            <a:pPr lvl="1"/>
            <a:r>
              <a:rPr lang="en-US" dirty="0"/>
              <a:t>Municipal Building</a:t>
            </a:r>
          </a:p>
          <a:p>
            <a:pPr lvl="0"/>
            <a:r>
              <a:rPr lang="en-US" dirty="0"/>
              <a:t>Post notice online on our website; FB </a:t>
            </a:r>
            <a:r>
              <a:rPr lang="en-US" dirty="0" smtClean="0"/>
              <a:t>page</a:t>
            </a:r>
            <a:endParaRPr lang="en-US" dirty="0"/>
          </a:p>
        </p:txBody>
      </p:sp>
    </p:spTree>
    <p:extLst>
      <p:ext uri="{BB962C8B-B14F-4D97-AF65-F5344CB8AC3E}">
        <p14:creationId xmlns:p14="http://schemas.microsoft.com/office/powerpoint/2010/main" val="23757888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Schedule of Events</a:t>
            </a:r>
            <a:endParaRPr lang="en-US" dirty="0"/>
          </a:p>
        </p:txBody>
      </p:sp>
      <p:sp>
        <p:nvSpPr>
          <p:cNvPr id="3" name="Content Placeholder 2"/>
          <p:cNvSpPr>
            <a:spLocks noGrp="1"/>
          </p:cNvSpPr>
          <p:nvPr>
            <p:ph idx="1"/>
          </p:nvPr>
        </p:nvSpPr>
        <p:spPr/>
        <p:txBody>
          <a:bodyPr>
            <a:normAutofit lnSpcReduction="10000"/>
          </a:bodyPr>
          <a:lstStyle/>
          <a:p>
            <a:r>
              <a:rPr lang="en-US" dirty="0"/>
              <a:t>October 15 through November 15</a:t>
            </a:r>
          </a:p>
          <a:p>
            <a:pPr lvl="1"/>
            <a:r>
              <a:rPr lang="en-US" dirty="0"/>
              <a:t>30 days prior to review window of November 15 through November </a:t>
            </a:r>
            <a:r>
              <a:rPr lang="en-US" dirty="0" smtClean="0"/>
              <a:t>30</a:t>
            </a:r>
          </a:p>
          <a:p>
            <a:pPr lvl="2"/>
            <a:r>
              <a:rPr lang="en-US" dirty="0" smtClean="0"/>
              <a:t>Review current participants, out conveyances and subdivisions </a:t>
            </a:r>
            <a:endParaRPr lang="en-US" dirty="0"/>
          </a:p>
          <a:p>
            <a:pPr lvl="0"/>
            <a:r>
              <a:rPr lang="en-US" dirty="0"/>
              <a:t>ASA committee meetings and discussions </a:t>
            </a:r>
          </a:p>
          <a:p>
            <a:pPr lvl="1"/>
            <a:r>
              <a:rPr lang="en-US" dirty="0"/>
              <a:t>NOTE: Must meet with Planning Commission on November 18 </a:t>
            </a:r>
          </a:p>
          <a:p>
            <a:r>
              <a:rPr lang="en-US" dirty="0" smtClean="0"/>
              <a:t>October </a:t>
            </a:r>
            <a:r>
              <a:rPr lang="en-US" dirty="0"/>
              <a:t>21, 2021</a:t>
            </a:r>
          </a:p>
          <a:p>
            <a:pPr lvl="1"/>
            <a:r>
              <a:rPr lang="en-US" dirty="0"/>
              <a:t>Discuss the ASA with Planning Commission</a:t>
            </a:r>
          </a:p>
          <a:p>
            <a:pPr lvl="2"/>
            <a:r>
              <a:rPr lang="en-US" dirty="0"/>
              <a:t>Expectations</a:t>
            </a:r>
          </a:p>
          <a:p>
            <a:pPr lvl="2"/>
            <a:r>
              <a:rPr lang="en-US" dirty="0"/>
              <a:t>Handouts</a:t>
            </a:r>
          </a:p>
          <a:p>
            <a:pPr lvl="2"/>
            <a:r>
              <a:rPr lang="en-US" dirty="0"/>
              <a:t>Exhibits</a:t>
            </a:r>
          </a:p>
          <a:p>
            <a:pPr lvl="2"/>
            <a:r>
              <a:rPr lang="en-US" dirty="0"/>
              <a:t>Procedures</a:t>
            </a:r>
          </a:p>
          <a:p>
            <a:pPr marL="0" lvl="0" indent="0">
              <a:buNone/>
            </a:pPr>
            <a:endParaRPr lang="en-US" dirty="0"/>
          </a:p>
          <a:p>
            <a:endParaRPr lang="en-US" dirty="0"/>
          </a:p>
          <a:p>
            <a:endParaRPr lang="en-US" dirty="0"/>
          </a:p>
        </p:txBody>
      </p:sp>
    </p:spTree>
    <p:extLst>
      <p:ext uri="{BB962C8B-B14F-4D97-AF65-F5344CB8AC3E}">
        <p14:creationId xmlns:p14="http://schemas.microsoft.com/office/powerpoint/2010/main" val="21000526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Schedule of Events</a:t>
            </a:r>
            <a:endParaRPr lang="en-US" dirty="0"/>
          </a:p>
        </p:txBody>
      </p:sp>
      <p:sp>
        <p:nvSpPr>
          <p:cNvPr id="3" name="Content Placeholder 2"/>
          <p:cNvSpPr>
            <a:spLocks noGrp="1"/>
          </p:cNvSpPr>
          <p:nvPr>
            <p:ph idx="1"/>
          </p:nvPr>
        </p:nvSpPr>
        <p:spPr/>
        <p:txBody>
          <a:bodyPr>
            <a:normAutofit/>
          </a:bodyPr>
          <a:lstStyle/>
          <a:p>
            <a:r>
              <a:rPr lang="en-US" dirty="0" smtClean="0"/>
              <a:t>November </a:t>
            </a:r>
            <a:r>
              <a:rPr lang="en-US" dirty="0"/>
              <a:t>16</a:t>
            </a:r>
          </a:p>
          <a:p>
            <a:pPr lvl="1"/>
            <a:r>
              <a:rPr lang="en-US" dirty="0"/>
              <a:t>ASA Review starts</a:t>
            </a:r>
          </a:p>
          <a:p>
            <a:pPr lvl="1"/>
            <a:r>
              <a:rPr lang="en-US" dirty="0"/>
              <a:t>Address all modification requests by current residents</a:t>
            </a:r>
          </a:p>
          <a:p>
            <a:r>
              <a:rPr lang="en-US" dirty="0"/>
              <a:t>November 18</a:t>
            </a:r>
          </a:p>
          <a:p>
            <a:pPr lvl="1"/>
            <a:r>
              <a:rPr lang="en-US" dirty="0"/>
              <a:t>ASA committee to meet with Planning Commission Members</a:t>
            </a:r>
          </a:p>
          <a:p>
            <a:r>
              <a:rPr lang="en-US" dirty="0"/>
              <a:t>December </a:t>
            </a:r>
            <a:r>
              <a:rPr lang="en-US" dirty="0" smtClean="0"/>
              <a:t>1</a:t>
            </a:r>
            <a:endParaRPr lang="en-US" dirty="0"/>
          </a:p>
          <a:p>
            <a:pPr lvl="1"/>
            <a:r>
              <a:rPr lang="en-US" dirty="0" smtClean="0"/>
              <a:t>Cecil Township Board of Supervisors to consider the ASA Resolution for the Seven Year Review </a:t>
            </a:r>
            <a:endParaRPr lang="en-US" dirty="0"/>
          </a:p>
        </p:txBody>
      </p:sp>
    </p:spTree>
    <p:extLst>
      <p:ext uri="{BB962C8B-B14F-4D97-AF65-F5344CB8AC3E}">
        <p14:creationId xmlns:p14="http://schemas.microsoft.com/office/powerpoint/2010/main" val="19086064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Wrap Up</a:t>
            </a:r>
            <a:endParaRPr lang="en-US" dirty="0">
              <a:solidFill>
                <a:schemeClr val="accent2">
                  <a:lumMod val="75000"/>
                </a:schemeClr>
              </a:solidFill>
            </a:endParaRPr>
          </a:p>
        </p:txBody>
      </p:sp>
      <p:sp>
        <p:nvSpPr>
          <p:cNvPr id="3" name="Content Placeholder 2"/>
          <p:cNvSpPr>
            <a:spLocks noGrp="1"/>
          </p:cNvSpPr>
          <p:nvPr>
            <p:ph idx="1"/>
          </p:nvPr>
        </p:nvSpPr>
        <p:spPr/>
        <p:txBody>
          <a:bodyPr/>
          <a:lstStyle/>
          <a:p>
            <a:r>
              <a:rPr lang="en-US" dirty="0" smtClean="0"/>
              <a:t>The ASA is beneficial to all landowners of 10 acres or more</a:t>
            </a:r>
          </a:p>
          <a:p>
            <a:r>
              <a:rPr lang="en-US" dirty="0" smtClean="0"/>
              <a:t>It protects larger land owners from nuisance Ordinances</a:t>
            </a:r>
          </a:p>
          <a:p>
            <a:r>
              <a:rPr lang="en-US" dirty="0" smtClean="0"/>
              <a:t>Parcels under the ASA can be removed by the current owner and/or Board of Supervisors as in the case of McConnell’s Trails </a:t>
            </a:r>
          </a:p>
          <a:p>
            <a:r>
              <a:rPr lang="en-US" dirty="0" smtClean="0"/>
              <a:t>There is no cost to the Twp. or the landowners to belong to or be removed from the ASA</a:t>
            </a:r>
          </a:p>
          <a:p>
            <a:r>
              <a:rPr lang="en-US" dirty="0" smtClean="0"/>
              <a:t>Once the total acreage in the ASA drops below 250 acres, the ASA is automatically dissolved</a:t>
            </a:r>
          </a:p>
          <a:p>
            <a:r>
              <a:rPr lang="en-US" dirty="0" smtClean="0"/>
              <a:t>A seven year review MUST be administered or fines will be levied</a:t>
            </a:r>
            <a:endParaRPr lang="en-US" dirty="0"/>
          </a:p>
        </p:txBody>
      </p:sp>
    </p:spTree>
    <p:extLst>
      <p:ext uri="{BB962C8B-B14F-4D97-AF65-F5344CB8AC3E}">
        <p14:creationId xmlns:p14="http://schemas.microsoft.com/office/powerpoint/2010/main" val="13213795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Used For the ASA</a:t>
            </a:r>
            <a:endParaRPr lang="en-US" dirty="0"/>
          </a:p>
        </p:txBody>
      </p:sp>
      <p:sp>
        <p:nvSpPr>
          <p:cNvPr id="3" name="Content Placeholder 2"/>
          <p:cNvSpPr>
            <a:spLocks noGrp="1"/>
          </p:cNvSpPr>
          <p:nvPr>
            <p:ph idx="1"/>
          </p:nvPr>
        </p:nvSpPr>
        <p:spPr/>
        <p:txBody>
          <a:bodyPr/>
          <a:lstStyle/>
          <a:p>
            <a:pPr marL="0" indent="0">
              <a:buNone/>
            </a:pPr>
            <a:r>
              <a:rPr lang="en-US" dirty="0" smtClean="0"/>
              <a:t>Two Forms to Use</a:t>
            </a:r>
          </a:p>
          <a:p>
            <a:pPr marL="0" indent="0">
              <a:buNone/>
            </a:pPr>
            <a:r>
              <a:rPr lang="en-US" dirty="0"/>
              <a:t>	</a:t>
            </a:r>
            <a:endParaRPr lang="en-US" dirty="0" smtClean="0"/>
          </a:p>
          <a:p>
            <a:pPr marL="0" indent="0">
              <a:buNone/>
            </a:pPr>
            <a:r>
              <a:rPr lang="en-US" dirty="0"/>
              <a:t>	</a:t>
            </a:r>
            <a:r>
              <a:rPr lang="en-US" dirty="0" smtClean="0"/>
              <a:t>-  Pa Department of Agriculture </a:t>
            </a:r>
            <a:r>
              <a:rPr lang="en-US" dirty="0" err="1" smtClean="0"/>
              <a:t>ABFP</a:t>
            </a:r>
            <a:r>
              <a:rPr lang="en-US" dirty="0" smtClean="0"/>
              <a:t>-14, Rev 4/2005 “Proposal 	for the Addition of An Agricultural Security Area”</a:t>
            </a:r>
          </a:p>
          <a:p>
            <a:pPr marL="0" indent="0">
              <a:buNone/>
            </a:pPr>
            <a:r>
              <a:rPr lang="en-US" dirty="0"/>
              <a:t>	</a:t>
            </a:r>
            <a:r>
              <a:rPr lang="en-US" dirty="0" smtClean="0"/>
              <a:t>- </a:t>
            </a:r>
            <a:r>
              <a:rPr lang="en-US" dirty="0"/>
              <a:t>Pa Department of Agriculture </a:t>
            </a:r>
            <a:r>
              <a:rPr lang="en-US" dirty="0" err="1" smtClean="0"/>
              <a:t>ABFP</a:t>
            </a:r>
            <a:r>
              <a:rPr lang="en-US" dirty="0" smtClean="0"/>
              <a:t>-15, </a:t>
            </a:r>
            <a:r>
              <a:rPr lang="en-US" dirty="0"/>
              <a:t>Rev 4/2005 “Proposal 	for the </a:t>
            </a:r>
            <a:r>
              <a:rPr lang="en-US" dirty="0" smtClean="0"/>
              <a:t>Removal </a:t>
            </a:r>
            <a:r>
              <a:rPr lang="en-US" dirty="0"/>
              <a:t>of An Agricultural Security Area”</a:t>
            </a:r>
          </a:p>
          <a:p>
            <a:pPr marL="0" indent="0">
              <a:buNone/>
            </a:pPr>
            <a:endParaRPr lang="en-US" dirty="0" smtClean="0"/>
          </a:p>
          <a:p>
            <a:pPr marL="0" indent="0">
              <a:buNone/>
            </a:pPr>
            <a:r>
              <a:rPr lang="en-US" dirty="0"/>
              <a:t>	</a:t>
            </a:r>
          </a:p>
        </p:txBody>
      </p:sp>
    </p:spTree>
    <p:extLst>
      <p:ext uri="{BB962C8B-B14F-4D97-AF65-F5344CB8AC3E}">
        <p14:creationId xmlns:p14="http://schemas.microsoft.com/office/powerpoint/2010/main" val="3853203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 Admission Form</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5400000">
            <a:off x="3479798" y="-1181098"/>
            <a:ext cx="5232403" cy="10515600"/>
          </a:xfrm>
        </p:spPr>
      </p:pic>
    </p:spTree>
    <p:extLst>
      <p:ext uri="{BB962C8B-B14F-4D97-AF65-F5344CB8AC3E}">
        <p14:creationId xmlns:p14="http://schemas.microsoft.com/office/powerpoint/2010/main" val="363648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What is an Agricultural Security Area?</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endParaRPr lang="en-US" dirty="0"/>
          </a:p>
          <a:p>
            <a:r>
              <a:rPr lang="en-US" dirty="0"/>
              <a:t>Act 43 of 1981 allows any owner of land used for agricultural production to submit a petition to their municipality for creation of an Agricultural Security Area (ASA). </a:t>
            </a:r>
            <a:endParaRPr lang="en-US" dirty="0" smtClean="0"/>
          </a:p>
          <a:p>
            <a:r>
              <a:rPr lang="en-US" dirty="0" err="1" smtClean="0"/>
              <a:t>ASAs</a:t>
            </a:r>
            <a:r>
              <a:rPr lang="en-US" dirty="0" smtClean="0"/>
              <a:t> </a:t>
            </a:r>
            <a:r>
              <a:rPr lang="en-US" dirty="0"/>
              <a:t>require at least 250 acres of viable agricultural land and are created by the municipality. The initial seven year term of an ASA is followed by a re-certification process. </a:t>
            </a:r>
          </a:p>
        </p:txBody>
      </p:sp>
    </p:spTree>
    <p:extLst>
      <p:ext uri="{BB962C8B-B14F-4D97-AF65-F5344CB8AC3E}">
        <p14:creationId xmlns:p14="http://schemas.microsoft.com/office/powerpoint/2010/main" val="24470946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 Removal Form</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16200000">
            <a:off x="3448050" y="-1289050"/>
            <a:ext cx="5295899" cy="10515600"/>
          </a:xfrm>
        </p:spPr>
      </p:pic>
    </p:spTree>
    <p:extLst>
      <p:ext uri="{BB962C8B-B14F-4D97-AF65-F5344CB8AC3E}">
        <p14:creationId xmlns:p14="http://schemas.microsoft.com/office/powerpoint/2010/main" val="42610650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 Addition/Removal Process</a:t>
            </a:r>
            <a:endParaRPr lang="en-US" dirty="0"/>
          </a:p>
        </p:txBody>
      </p:sp>
      <p:sp>
        <p:nvSpPr>
          <p:cNvPr id="3" name="Content Placeholder 2"/>
          <p:cNvSpPr>
            <a:spLocks noGrp="1"/>
          </p:cNvSpPr>
          <p:nvPr>
            <p:ph idx="1"/>
          </p:nvPr>
        </p:nvSpPr>
        <p:spPr/>
        <p:txBody>
          <a:bodyPr/>
          <a:lstStyle/>
          <a:p>
            <a:pPr marL="0" indent="0">
              <a:buNone/>
            </a:pPr>
            <a:r>
              <a:rPr lang="en-US" dirty="0" smtClean="0"/>
              <a:t>Interested party (land owner) contacts ASA representative (i.e., Jacque King)</a:t>
            </a:r>
          </a:p>
          <a:p>
            <a:pPr marL="0" indent="0">
              <a:buNone/>
            </a:pPr>
            <a:r>
              <a:rPr lang="en-US" dirty="0"/>
              <a:t>	</a:t>
            </a:r>
            <a:r>
              <a:rPr lang="en-US" dirty="0" smtClean="0"/>
              <a:t>-  Land owner requests property to be added to or removed from the existing ASA</a:t>
            </a:r>
          </a:p>
          <a:p>
            <a:pPr marL="0" indent="0">
              <a:buNone/>
            </a:pPr>
            <a:r>
              <a:rPr lang="en-US" dirty="0"/>
              <a:t>	</a:t>
            </a:r>
            <a:r>
              <a:rPr lang="en-US" dirty="0" smtClean="0"/>
              <a:t>- Land owner completes either add or removal form (See above)</a:t>
            </a:r>
          </a:p>
          <a:p>
            <a:pPr marL="0" indent="0">
              <a:buNone/>
            </a:pPr>
            <a:r>
              <a:rPr lang="en-US" dirty="0"/>
              <a:t>	</a:t>
            </a:r>
            <a:r>
              <a:rPr lang="en-US" dirty="0" smtClean="0"/>
              <a:t>- Land owner delivers completed form to the Twp. Planning 	Director</a:t>
            </a:r>
          </a:p>
          <a:p>
            <a:pPr marL="0" indent="0">
              <a:buNone/>
            </a:pPr>
            <a:r>
              <a:rPr lang="en-US" dirty="0"/>
              <a:t>	</a:t>
            </a:r>
            <a:r>
              <a:rPr lang="en-US" dirty="0" smtClean="0"/>
              <a:t>-  </a:t>
            </a:r>
            <a:r>
              <a:rPr lang="en-US" dirty="0" err="1" smtClean="0"/>
              <a:t>Twp</a:t>
            </a:r>
            <a:r>
              <a:rPr lang="en-US" dirty="0" smtClean="0"/>
              <a:t> Planning Director records completed form with the 	Washington County Recorder of Deeds Office at </a:t>
            </a:r>
            <a:r>
              <a:rPr lang="en-US" dirty="0" err="1" smtClean="0"/>
              <a:t>Twp</a:t>
            </a:r>
            <a:r>
              <a:rPr lang="en-US" dirty="0" smtClean="0"/>
              <a:t> expense</a:t>
            </a:r>
            <a:endParaRPr lang="en-US" dirty="0"/>
          </a:p>
        </p:txBody>
      </p:sp>
    </p:spTree>
    <p:extLst>
      <p:ext uri="{BB962C8B-B14F-4D97-AF65-F5344CB8AC3E}">
        <p14:creationId xmlns:p14="http://schemas.microsoft.com/office/powerpoint/2010/main" val="2523254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What is an Agricultural Security Area</a:t>
            </a:r>
            <a:r>
              <a:rPr lang="en-US" dirty="0" smtClean="0">
                <a:solidFill>
                  <a:schemeClr val="accent2">
                    <a:lumMod val="75000"/>
                  </a:schemeClr>
                </a:solidFill>
              </a:rPr>
              <a:t>?(cont.)</a:t>
            </a:r>
            <a:endParaRPr lang="en-US" dirty="0"/>
          </a:p>
        </p:txBody>
      </p:sp>
      <p:sp>
        <p:nvSpPr>
          <p:cNvPr id="3" name="Content Placeholder 2"/>
          <p:cNvSpPr>
            <a:spLocks noGrp="1"/>
          </p:cNvSpPr>
          <p:nvPr>
            <p:ph idx="1"/>
          </p:nvPr>
        </p:nvSpPr>
        <p:spPr/>
        <p:txBody>
          <a:bodyPr/>
          <a:lstStyle/>
          <a:p>
            <a:r>
              <a:rPr lang="en-US" dirty="0"/>
              <a:t>Agricultural Security Areas promote more permanent and viable farming operations over the long term by strengthening the farming community's sense of security in land use and the right to farm. </a:t>
            </a:r>
            <a:endParaRPr lang="en-US" dirty="0" smtClean="0"/>
          </a:p>
          <a:p>
            <a:r>
              <a:rPr lang="en-US" dirty="0"/>
              <a:t>Established in 1981 as a tool for strengthening and protecting agriculture in Pennsylvania, farm owners in the ASA can help preserve the viability of Pennsylvania farms by working together to establish such Areas. </a:t>
            </a:r>
          </a:p>
          <a:p>
            <a:pPr marL="0" indent="0">
              <a:buNone/>
            </a:pPr>
            <a:endParaRPr lang="en-US" dirty="0"/>
          </a:p>
          <a:p>
            <a:endParaRPr lang="en-US" dirty="0"/>
          </a:p>
        </p:txBody>
      </p:sp>
    </p:spTree>
    <p:extLst>
      <p:ext uri="{BB962C8B-B14F-4D97-AF65-F5344CB8AC3E}">
        <p14:creationId xmlns:p14="http://schemas.microsoft.com/office/powerpoint/2010/main" val="932840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What is an Agricultural Security Area (cont.)?</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lnSpcReduction="10000"/>
          </a:bodyPr>
          <a:lstStyle/>
          <a:p>
            <a:r>
              <a:rPr lang="en-US" dirty="0" smtClean="0"/>
              <a:t>There are multiple benefits to establishing an Agricultural Security Area (ASA): </a:t>
            </a:r>
          </a:p>
          <a:p>
            <a:pPr marL="0" indent="0">
              <a:buNone/>
            </a:pPr>
            <a:r>
              <a:rPr lang="en-US" dirty="0" smtClean="0"/>
              <a:t>	</a:t>
            </a:r>
          </a:p>
          <a:p>
            <a:pPr lvl="1"/>
            <a:r>
              <a:rPr lang="en-US" dirty="0" smtClean="0"/>
              <a:t>participating farmers are entitled to special consideration from local and state government agencies if a farm is proposed for condemnation </a:t>
            </a:r>
          </a:p>
          <a:p>
            <a:pPr lvl="1"/>
            <a:r>
              <a:rPr lang="en-US" dirty="0" smtClean="0"/>
              <a:t>participating farmers are protected from some "nuisance" challenges, which help to encourage the continued use of farmland for productive agricultural purposes. </a:t>
            </a:r>
          </a:p>
          <a:p>
            <a:pPr marL="457200" lvl="1" indent="0">
              <a:buNone/>
            </a:pPr>
            <a:endParaRPr lang="en-US" sz="3000" dirty="0"/>
          </a:p>
          <a:p>
            <a:pPr marL="457200" lvl="1" indent="0">
              <a:buNone/>
            </a:pPr>
            <a:r>
              <a:rPr lang="en-US" sz="3000" dirty="0" smtClean="0"/>
              <a:t>At the time of this publishing, roughly four million acres of land are enrolled in Agricultural Security Areas statewide. </a:t>
            </a:r>
          </a:p>
          <a:p>
            <a:endParaRPr lang="en-US" dirty="0"/>
          </a:p>
        </p:txBody>
      </p:sp>
    </p:spTree>
    <p:extLst>
      <p:ext uri="{BB962C8B-B14F-4D97-AF65-F5344CB8AC3E}">
        <p14:creationId xmlns:p14="http://schemas.microsoft.com/office/powerpoint/2010/main" val="39809455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The ASA in Cecil Township</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a:t>The ASA in Cecil Township was established in Cecil Township by Ordinance 8-1993 pursuant to Act 43 of 1981 (3 P.S. 901 et seq.) known as the Agricultural Area Security Law. </a:t>
            </a:r>
            <a:endParaRPr lang="en-US" dirty="0" smtClean="0"/>
          </a:p>
          <a:p>
            <a:r>
              <a:rPr lang="en-US" dirty="0" smtClean="0"/>
              <a:t>Ord </a:t>
            </a:r>
            <a:r>
              <a:rPr lang="en-US" dirty="0"/>
              <a:t>8-1993 set forth a minimum of 10 acres per tract to participate at no cost to subscribers. </a:t>
            </a:r>
            <a:endParaRPr lang="en-US" dirty="0" smtClean="0"/>
          </a:p>
          <a:p>
            <a:r>
              <a:rPr lang="en-US" dirty="0" smtClean="0"/>
              <a:t>Non-adjacent </a:t>
            </a:r>
            <a:r>
              <a:rPr lang="en-US" dirty="0"/>
              <a:t>properties can participate in the ASA however, all activities associated with the application to join the ASA must net a minimum of $2,000 per year for farm related activities. </a:t>
            </a:r>
            <a:endParaRPr lang="en-US" dirty="0" smtClean="0"/>
          </a:p>
          <a:p>
            <a:pPr marL="0" indent="0">
              <a:buNone/>
            </a:pPr>
            <a:endParaRPr lang="en-US" dirty="0"/>
          </a:p>
          <a:p>
            <a:pPr marL="0" indent="0">
              <a:buNone/>
            </a:pP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4198802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The ASA in Cecil </a:t>
            </a:r>
            <a:r>
              <a:rPr lang="en-US" dirty="0" smtClean="0">
                <a:solidFill>
                  <a:schemeClr val="accent2">
                    <a:lumMod val="75000"/>
                  </a:schemeClr>
                </a:solidFill>
              </a:rPr>
              <a:t>Township </a:t>
            </a:r>
            <a:r>
              <a:rPr lang="en-US" dirty="0">
                <a:solidFill>
                  <a:schemeClr val="accent2">
                    <a:lumMod val="75000"/>
                  </a:schemeClr>
                </a:solidFill>
              </a:rPr>
              <a:t>(</a:t>
            </a:r>
            <a:r>
              <a:rPr lang="en-US" dirty="0" smtClean="0">
                <a:solidFill>
                  <a:schemeClr val="accent2">
                    <a:lumMod val="75000"/>
                  </a:schemeClr>
                </a:solidFill>
              </a:rPr>
              <a:t>cont.)</a:t>
            </a:r>
            <a:endParaRPr lang="en-US" dirty="0"/>
          </a:p>
        </p:txBody>
      </p:sp>
      <p:sp>
        <p:nvSpPr>
          <p:cNvPr id="3" name="Content Placeholder 2"/>
          <p:cNvSpPr>
            <a:spLocks noGrp="1"/>
          </p:cNvSpPr>
          <p:nvPr>
            <p:ph idx="1"/>
          </p:nvPr>
        </p:nvSpPr>
        <p:spPr/>
        <p:txBody>
          <a:bodyPr>
            <a:normAutofit/>
          </a:bodyPr>
          <a:lstStyle/>
          <a:p>
            <a:r>
              <a:rPr lang="en-US" dirty="0"/>
              <a:t>51 parcels totaling 3,935.19947 acres established the ASA in 1993 and later additional parcels were added. </a:t>
            </a:r>
          </a:p>
          <a:p>
            <a:r>
              <a:rPr lang="en-US" dirty="0"/>
              <a:t>Ordinance 8-1993 was recorded in the Washington County Recorder of Deeds Office in Deed Book 2556 Page 276 on October 28, 1993.  </a:t>
            </a:r>
          </a:p>
          <a:p>
            <a:endParaRPr lang="en-US" dirty="0"/>
          </a:p>
        </p:txBody>
      </p:sp>
    </p:spTree>
    <p:extLst>
      <p:ext uri="{BB962C8B-B14F-4D97-AF65-F5344CB8AC3E}">
        <p14:creationId xmlns:p14="http://schemas.microsoft.com/office/powerpoint/2010/main" val="2487108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The ASA in Cecil </a:t>
            </a:r>
            <a:r>
              <a:rPr lang="en-US" dirty="0" smtClean="0">
                <a:solidFill>
                  <a:schemeClr val="accent2">
                    <a:lumMod val="75000"/>
                  </a:schemeClr>
                </a:solidFill>
              </a:rPr>
              <a:t>Township (cont.)</a:t>
            </a:r>
            <a:endParaRPr lang="en-US" dirty="0"/>
          </a:p>
        </p:txBody>
      </p:sp>
      <p:sp>
        <p:nvSpPr>
          <p:cNvPr id="3" name="Content Placeholder 2"/>
          <p:cNvSpPr>
            <a:spLocks noGrp="1"/>
          </p:cNvSpPr>
          <p:nvPr>
            <p:ph idx="1"/>
          </p:nvPr>
        </p:nvSpPr>
        <p:spPr/>
        <p:txBody>
          <a:bodyPr>
            <a:normAutofit lnSpcReduction="10000"/>
          </a:bodyPr>
          <a:lstStyle/>
          <a:p>
            <a:r>
              <a:rPr lang="en-US" dirty="0"/>
              <a:t>Ordinance 3-1995 added 16 additional parcels totaling 261.3571 the existing ASA and amended Ordinance 8-1993 by deleting Paragraph 3 and replacing it with</a:t>
            </a:r>
            <a:r>
              <a:rPr lang="en-US" dirty="0" smtClean="0"/>
              <a:t>:</a:t>
            </a:r>
          </a:p>
          <a:p>
            <a:pPr marL="0" indent="0">
              <a:buNone/>
            </a:pPr>
            <a:endParaRPr lang="en-US" dirty="0"/>
          </a:p>
          <a:p>
            <a:pPr lvl="1"/>
            <a:r>
              <a:rPr lang="en-US" dirty="0"/>
              <a:t>	“Applicants for inclusion in the Agricultural Security Area shall submit the </a:t>
            </a:r>
          </a:p>
          <a:p>
            <a:pPr lvl="1"/>
            <a:r>
              <a:rPr lang="en-US" dirty="0"/>
              <a:t>	necessary applications to the Township on or before that last day of May </a:t>
            </a:r>
          </a:p>
          <a:p>
            <a:pPr lvl="1"/>
            <a:r>
              <a:rPr lang="en-US" dirty="0"/>
              <a:t>	and the last day of January.”</a:t>
            </a:r>
          </a:p>
          <a:p>
            <a:pPr marL="0" indent="0">
              <a:buNone/>
            </a:pPr>
            <a:endParaRPr lang="en-US" dirty="0"/>
          </a:p>
          <a:p>
            <a:r>
              <a:rPr lang="en-US" dirty="0"/>
              <a:t>Recorded in Deed Book 2690, page 168 on May 3, 1995, bringing the total number of ASA participants to 67 and total acreage covered by the ASA to 4,196.5565 acres.</a:t>
            </a:r>
          </a:p>
          <a:p>
            <a:endParaRPr lang="en-US" dirty="0"/>
          </a:p>
        </p:txBody>
      </p:sp>
    </p:spTree>
    <p:extLst>
      <p:ext uri="{BB962C8B-B14F-4D97-AF65-F5344CB8AC3E}">
        <p14:creationId xmlns:p14="http://schemas.microsoft.com/office/powerpoint/2010/main" val="2589306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The ASA in Cecil </a:t>
            </a:r>
            <a:r>
              <a:rPr lang="en-US" dirty="0" smtClean="0">
                <a:solidFill>
                  <a:schemeClr val="accent2">
                    <a:lumMod val="75000"/>
                  </a:schemeClr>
                </a:solidFill>
              </a:rPr>
              <a:t>Township (cont.)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 </a:t>
            </a:r>
          </a:p>
          <a:p>
            <a:r>
              <a:rPr lang="en-US" dirty="0"/>
              <a:t>On February 20, 2014, three proposals for three separate parcels were recorded with the Washington County Recorder of Deeds Office and added a total of 173.182 acres to the existing ASA. However, no Ordinances were prepared, considered by the Board of Supervisors and/or made a part of the record for these three parcels. Only the proposal forms were recorded as evidence of ASA participation.</a:t>
            </a:r>
          </a:p>
          <a:p>
            <a:r>
              <a:rPr lang="en-US" dirty="0"/>
              <a:t> </a:t>
            </a:r>
          </a:p>
          <a:p>
            <a:r>
              <a:rPr lang="en-US" dirty="0"/>
              <a:t>Total participants in the Cecil Township ASA as of July 30, 2021, is 75. Total acreage is 4,727.0125 acres. Out conveyances from participant parcels (i.e., Kemp property divided into 13 parcels) have not been considered at this time but will be in the final submission to the Cecil Township Board of Supervisors.</a:t>
            </a:r>
          </a:p>
          <a:p>
            <a:endParaRPr lang="en-US" dirty="0"/>
          </a:p>
        </p:txBody>
      </p:sp>
    </p:spTree>
    <p:extLst>
      <p:ext uri="{BB962C8B-B14F-4D97-AF65-F5344CB8AC3E}">
        <p14:creationId xmlns:p14="http://schemas.microsoft.com/office/powerpoint/2010/main" val="1928829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1654</Words>
  <Application>Microsoft Office PowerPoint</Application>
  <PresentationFormat>Widescreen</PresentationFormat>
  <Paragraphs>155</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Arial Black</vt:lpstr>
      <vt:lpstr>Calibri</vt:lpstr>
      <vt:lpstr>Calibri Light</vt:lpstr>
      <vt:lpstr>Office Theme</vt:lpstr>
      <vt:lpstr>The Cecil Township Agricultural Security Area</vt:lpstr>
      <vt:lpstr>Materials For The ASA Review</vt:lpstr>
      <vt:lpstr>What is an Agricultural Security Area?</vt:lpstr>
      <vt:lpstr>What is an Agricultural Security Area?(cont.)</vt:lpstr>
      <vt:lpstr>What is an Agricultural Security Area (cont.)?</vt:lpstr>
      <vt:lpstr>The ASA in Cecil Township</vt:lpstr>
      <vt:lpstr>The ASA in Cecil Township (cont.)</vt:lpstr>
      <vt:lpstr>The ASA in Cecil Township (cont.)</vt:lpstr>
      <vt:lpstr>The ASA in Cecil Township (cont.)</vt:lpstr>
      <vt:lpstr>Who Can Participate? </vt:lpstr>
      <vt:lpstr>Who Can Participate? (cont.)</vt:lpstr>
      <vt:lpstr>Who Can Participate? (cont.)</vt:lpstr>
      <vt:lpstr>Participation</vt:lpstr>
      <vt:lpstr>Benefits of Enrolling Land (cont.)</vt:lpstr>
      <vt:lpstr>Benefits of Enrolling Land </vt:lpstr>
      <vt:lpstr>Benefits of Enrolling Land (cont.)</vt:lpstr>
      <vt:lpstr>Benefits of Enrolling Land (cont.)</vt:lpstr>
      <vt:lpstr>Benefits of Enrolling Land (cont.)</vt:lpstr>
      <vt:lpstr>Benefits of Enrolling Land (cont.)</vt:lpstr>
      <vt:lpstr>Benefits of Enrolling Land (cont.)</vt:lpstr>
      <vt:lpstr>Benefits of Enrolling Land (cont.)</vt:lpstr>
      <vt:lpstr>Planning Commission’s Role in the ASA Seven Year Review Process</vt:lpstr>
      <vt:lpstr>Planning Commission’s Role in the ASA Seven Year Review Process</vt:lpstr>
      <vt:lpstr>Schedule of Events</vt:lpstr>
      <vt:lpstr>Schedule of Events</vt:lpstr>
      <vt:lpstr>Schedule of Events</vt:lpstr>
      <vt:lpstr>Wrap Up</vt:lpstr>
      <vt:lpstr>Forms Used For the ASA</vt:lpstr>
      <vt:lpstr>ASA Admission Form</vt:lpstr>
      <vt:lpstr>ASA Removal Form</vt:lpstr>
      <vt:lpstr>ASA Addition/Removal Process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Cecil Township Agricultural Security Area</dc:title>
  <dc:creator>kingj</dc:creator>
  <cp:lastModifiedBy>kingj</cp:lastModifiedBy>
  <cp:revision>33</cp:revision>
  <dcterms:created xsi:type="dcterms:W3CDTF">2021-08-04T18:29:02Z</dcterms:created>
  <dcterms:modified xsi:type="dcterms:W3CDTF">2021-11-18T22:23:15Z</dcterms:modified>
</cp:coreProperties>
</file>